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
		<Relationship Id="rId1" Type="http://schemas.openxmlformats.org/officeDocument/2006/relationships/theme" Target="../theme/theme2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Visual on this slide was generated with Microsoft Copilot.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Activity format is a facilitator suggestion created for this deck. Visual on this slide was generated with Microsoft Copilot.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NAMI lists common warning signs such as excessive worry/fear, feeling sad or low, confused thinking, concentration problems, extreme mood changes, irritability/anger, withdrawal from social activities, sleep/eating changes, hallucinations/delusions, substance overuse, suicidal thinking, and difficulty handling daily stress. https://www.nami.org/warning-signs-and-symptoms/
Visual on this slide was generated with Microsoft Copilot.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SAMHSA suggests coping approaches such as deep breathing, writing/drawing feelings, regular routines, sleep, movement/stretching, and connecting with support. https://www.samhsa.gov/find-support/how-to-cope
Visual on this slide was generated with Microsoft Copilot.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SAMHSA suggests taking deep breaths, writing or drawing feelings, getting enough sleep, stretching/walking/exercise, regular schedules, and connecting with supportive people. https://www.samhsa.gov/find-support/how-to-cope
Visual on this slide was generated with Microsoft Copilot.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SAMHSA suggests coping approaches including deep breathing, writing/drawing feelings, sleep, movement/stretching, routines, and supportive connection. https://www.samhsa.gov/find-support/how-to-cope
Table content includes facilitator suggestions created for this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SAMHSA encourages connecting with people for support and using coping steps such as deep breathing, writing/drawing feelings, sleep, movement/stretching, and regular routines. https://www.samhsa.gov/find-support/how-to-cope
Visual on this slide was generated with Microsoft Copilot.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SAMHSA states that if someone is struggling or in crisis, they can call or text 988 or chat 988lifeline.org. https://www.samhsa.gov/find-support/how-to-cope
Visual on this slide was generated with Microsoft Copilot.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6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01968"/>
            <a:ext cx="12191695" cy="0"/>
          </a:xfrm>
          <a:prstGeom prst="line">
            <a:avLst/>
          </a:prstGeom>
          <a:noFill/>
          <a:ln w="12700">
            <a:solidFill>
              <a:srgbClr val="D3E9E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6629400"/>
            <a:ext cx="77724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5D77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Teaching | Identifying Triggers + Coping Interventions</a:t>
            </a:r>
            <a:endParaRPr lang="en-US" sz="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60196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5D77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60196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5D77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07ffde6da.png">    </p:cNvPr>
          <p:cNvPicPr>
            <a:picLocks noChangeAspect="1"/>
          </p:cNvPicPr>
          <p:nvPr/>
        </p:nvPicPr>
        <p:blipFill>
          <a:blip r:embed="rId1"/>
          <a:srcRect l="21867" r="21867" t="0" b="0"/>
          <a:stretch/>
        </p:blipFill>
        <p:spPr>
          <a:xfrm>
            <a:off x="6400800" y="0"/>
            <a:ext cx="57881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144768" y="0"/>
            <a:ext cx="137160" cy="6858000"/>
          </a:xfrm>
          <a:prstGeom prst="rect">
            <a:avLst/>
          </a:prstGeom>
          <a:solidFill>
            <a:srgbClr val="0E7C7B">
              <a:alpha val="90000"/>
            </a:srgbClr>
          </a:solidFill>
          <a:ln w="12700">
            <a:solidFill>
              <a:srgbClr val="0E7C7B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920" y="731520"/>
            <a:ext cx="5440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Identifying Triggers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&amp; Coping Interventions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548640" y="190195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7C7B"/>
                </a:solidFill>
              </a:rPr>
              <a:t>Mental Health Group Teaching Session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2377440"/>
            <a:ext cx="502920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526B6A"/>
                </a:solidFill>
              </a:rPr>
              <a:t>Goal: identify personal triggers, warning signs, and safe coping skills to decrease symptoms and support recovery.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48640" y="3474720"/>
            <a:ext cx="2011680" cy="301752"/>
          </a:xfrm>
          <a:prstGeom prst="roundRect">
            <a:avLst>
              <a:gd name="adj" fmla="val 24242"/>
            </a:avLst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  <a:effectLst>
            <a:outerShdw sx="100000" sy="100000" kx="0" ky="0" algn="bl" rotWithShape="0" blurRad="12700" dist="50800" dir="2700000">
              <a:srgbClr val="D7E6E4">
                <a:alpha val="25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21792" y="3547872"/>
            <a:ext cx="18653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30" b="1" dirty="0">
                <a:solidFill>
                  <a:srgbClr val="FFFFFF"/>
                </a:solidFill>
              </a:rPr>
              <a:t>Group opener included</a:t>
            </a:r>
            <a:endParaRPr lang="en-US" sz="730" dirty="0"/>
          </a:p>
        </p:txBody>
      </p:sp>
      <p:sp>
        <p:nvSpPr>
          <p:cNvPr id="9" name="Shape 6"/>
          <p:cNvSpPr/>
          <p:nvPr/>
        </p:nvSpPr>
        <p:spPr>
          <a:xfrm>
            <a:off x="2743200" y="3474720"/>
            <a:ext cx="2011680" cy="301752"/>
          </a:xfrm>
          <a:prstGeom prst="roundRect">
            <a:avLst>
              <a:gd name="adj" fmla="val 24242"/>
            </a:avLst>
          </a:prstGeom>
          <a:solidFill>
            <a:srgbClr val="5DAE6A"/>
          </a:solidFill>
          <a:ln w="12700">
            <a:solidFill>
              <a:srgbClr val="5DAE6A"/>
            </a:solidFill>
            <a:prstDash val="solid"/>
          </a:ln>
          <a:effectLst>
            <a:outerShdw sx="100000" sy="100000" kx="0" ky="0" algn="bl" rotWithShape="0" blurRad="12700" dist="50800" dir="2700000">
              <a:srgbClr val="D7E6E4">
                <a:alpha val="2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2816352" y="3547872"/>
            <a:ext cx="18653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30" b="1" dirty="0">
                <a:solidFill>
                  <a:srgbClr val="FFFFFF"/>
                </a:solidFill>
              </a:rPr>
              <a:t>Crisis-unit friendly</a:t>
            </a:r>
            <a:endParaRPr lang="en-US" sz="730" dirty="0"/>
          </a:p>
        </p:txBody>
      </p:sp>
      <p:sp>
        <p:nvSpPr>
          <p:cNvPr id="11" name="Shape 8"/>
          <p:cNvSpPr/>
          <p:nvPr/>
        </p:nvSpPr>
        <p:spPr>
          <a:xfrm>
            <a:off x="548640" y="4754880"/>
            <a:ext cx="5074920" cy="1188720"/>
          </a:xfrm>
          <a:prstGeom prst="roundRect">
            <a:avLst>
              <a:gd name="adj" fmla="val 6154"/>
            </a:avLst>
          </a:prstGeom>
          <a:solidFill>
            <a:srgbClr val="DDF3EF"/>
          </a:solidFill>
          <a:ln w="12700">
            <a:solidFill>
              <a:srgbClr val="B6DAD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4919472"/>
            <a:ext cx="2103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Facilitator tone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77240" y="5230368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26B6A"/>
                </a:solidFill>
              </a:rPr>
              <a:t>Supportive, practical, nonjudgmental. Participation can be verbal, written, or silent.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60196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5D77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68096"/>
          </a:xfrm>
          <a:prstGeom prst="rect">
            <a:avLst/>
          </a:prstGeom>
          <a:solidFill>
            <a:srgbClr val="173B57"/>
          </a:solidFill>
          <a:ln w="12700">
            <a:solidFill>
              <a:srgbClr val="173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28016"/>
            <a:ext cx="8412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Fun Opening Activity: “Trigger Toss + Coping Match”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11480" y="48463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CFE8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safe, low-pressure way to warm up the group and introduce the topic</a:t>
            </a:r>
            <a:endParaRPr lang="en-US" sz="880" dirty="0"/>
          </a:p>
        </p:txBody>
      </p:sp>
      <p:pic>
        <p:nvPicPr>
          <p:cNvPr id="5" name="Image 0" descr="/mnt/data/68a378a377.png">    </p:cNvPr>
          <p:cNvPicPr>
            <a:picLocks noChangeAspect="1"/>
          </p:cNvPicPr>
          <p:nvPr/>
        </p:nvPicPr>
        <p:blipFill>
          <a:blip r:embed="rId1"/>
          <a:srcRect l="21726" r="21726" t="0" b="0"/>
          <a:stretch/>
        </p:blipFill>
        <p:spPr>
          <a:xfrm>
            <a:off x="502920" y="1051560"/>
            <a:ext cx="4343400" cy="51206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120640" y="1097280"/>
            <a:ext cx="3154680" cy="2057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4E8E4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120640" y="1097280"/>
            <a:ext cx="3154680" cy="128016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285232" y="128016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it works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285232" y="1609344"/>
            <a:ext cx="2825496" cy="1453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26B6A"/>
                </a:solidFill>
              </a:rPr>
              <a:t>1. Place trigger cards and coping cards face-down.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526B6A"/>
                </a:solidFill>
              </a:rPr>
              <a:t>2. Client picks one trigger card.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526B6A"/>
                </a:solidFill>
              </a:rPr>
              <a:t>3. Client names or chooses one coping skill that could help.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526B6A"/>
                </a:solidFill>
              </a:rPr>
              <a:t>4. Client may pass, point, or ask the group for ideas.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8458200" y="1097280"/>
            <a:ext cx="3154680" cy="2057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4E8E4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458200" y="1097280"/>
            <a:ext cx="3154680" cy="128016"/>
          </a:xfrm>
          <a:prstGeom prst="rect">
            <a:avLst/>
          </a:prstGeom>
          <a:solidFill>
            <a:srgbClr val="5DAE6A"/>
          </a:solidFill>
          <a:ln w="12700">
            <a:solidFill>
              <a:srgbClr val="5DAE6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22792" y="128016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Keep it fun + safe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8622792" y="1609344"/>
            <a:ext cx="2825496" cy="1453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26B6A"/>
                </a:solidFill>
              </a:rPr>
              <a:t>Use simple examples: loud noise, poor sleep, cravings, conflict, boredom, feeling overwhelmed. Avoid asking clients to share trauma details. Praise participation and choice.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5120640" y="3429000"/>
            <a:ext cx="3154680" cy="1554480"/>
          </a:xfrm>
          <a:prstGeom prst="roundRect">
            <a:avLst>
              <a:gd name="adj" fmla="val 5294"/>
            </a:avLst>
          </a:prstGeom>
          <a:solidFill>
            <a:srgbClr val="FFFFFF"/>
          </a:solidFill>
          <a:ln w="12700">
            <a:solidFill>
              <a:srgbClr val="D4E8E4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5120640" y="3429000"/>
            <a:ext cx="3154680" cy="128016"/>
          </a:xfrm>
          <a:prstGeom prst="rect">
            <a:avLst/>
          </a:prstGeom>
          <a:solidFill>
            <a:srgbClr val="6E5FA8"/>
          </a:solidFill>
          <a:ln w="12700">
            <a:solidFill>
              <a:srgbClr val="6E5FA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285232" y="361188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Quick materials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285232" y="3941064"/>
            <a:ext cx="282549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26B6A"/>
                </a:solidFill>
              </a:rPr>
              <a:t>Index cards, sticky notes, markers, small soft ball or beanbag, and a whiteboard. If no supplies are available, use verbal prompts.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8458200" y="3429000"/>
            <a:ext cx="3154680" cy="1554480"/>
          </a:xfrm>
          <a:prstGeom prst="roundRect">
            <a:avLst>
              <a:gd name="adj" fmla="val 5294"/>
            </a:avLst>
          </a:prstGeom>
          <a:solidFill>
            <a:srgbClr val="FFFFFF"/>
          </a:solidFill>
          <a:ln w="12700">
            <a:solidFill>
              <a:srgbClr val="D4E8E4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8458200" y="3429000"/>
            <a:ext cx="3154680" cy="128016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622792" y="361188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Debrief question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8622792" y="3941064"/>
            <a:ext cx="282549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26B6A"/>
                </a:solidFill>
              </a:rPr>
              <a:t>“What coping skill could you realistically try on the unit today?”</a:t>
            </a:r>
            <a:endParaRPr lang="en-US" sz="950" dirty="0"/>
          </a:p>
        </p:txBody>
      </p:sp>
      <p:sp>
        <p:nvSpPr>
          <p:cNvPr id="22" name="Text 19"/>
          <p:cNvSpPr/>
          <p:nvPr/>
        </p:nvSpPr>
        <p:spPr>
          <a:xfrm>
            <a:off x="5166360" y="5486400"/>
            <a:ext cx="6309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3B57"/>
                </a:solidFill>
              </a:rPr>
              <a:t>Suggested time: 5-7 minutes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60196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5D77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68096"/>
          </a:xfrm>
          <a:prstGeom prst="rect">
            <a:avLst/>
          </a:prstGeom>
          <a:solidFill>
            <a:srgbClr val="173B57"/>
          </a:solidFill>
          <a:ln w="12700">
            <a:solidFill>
              <a:srgbClr val="173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28016"/>
            <a:ext cx="8412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Are Triggers?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11480" y="48463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CFE8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Triggers can come from inside the body/mind or from the environment</a:t>
            </a:r>
            <a:endParaRPr lang="en-US" sz="880" dirty="0"/>
          </a:p>
        </p:txBody>
      </p:sp>
      <p:pic>
        <p:nvPicPr>
          <p:cNvPr id="5" name="Image 0" descr="/mnt/data/e5d09fb52b.png">    </p:cNvPr>
          <p:cNvPicPr>
            <a:picLocks noChangeAspect="1"/>
          </p:cNvPicPr>
          <p:nvPr/>
        </p:nvPicPr>
        <p:blipFill>
          <a:blip r:embed="rId1"/>
          <a:srcRect l="20175" r="20175" t="0" b="0"/>
          <a:stretch/>
        </p:blipFill>
        <p:spPr>
          <a:xfrm>
            <a:off x="6949440" y="1051560"/>
            <a:ext cx="4663440" cy="52120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1143000"/>
            <a:ext cx="2971800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D4E8E4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02920" y="1143000"/>
            <a:ext cx="2971800" cy="128016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67512" y="132588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Internal triggers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67512" y="1655064"/>
            <a:ext cx="2642616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26B6A"/>
                </a:solidFill>
              </a:rPr>
              <a:t>Thoughts, memories, pain, poor sleep, hunger, anxiety, depression, shame, loneliness, racing thoughts, cravings, or withdrawal discomfort.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703320" y="1143000"/>
            <a:ext cx="2971800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D4E8E4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703320" y="1143000"/>
            <a:ext cx="2971800" cy="128016"/>
          </a:xfrm>
          <a:prstGeom prst="rect">
            <a:avLst/>
          </a:prstGeom>
          <a:solidFill>
            <a:srgbClr val="5DAE6A"/>
          </a:solidFill>
          <a:ln w="12700">
            <a:solidFill>
              <a:srgbClr val="5DAE6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867912" y="132588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External triggers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867912" y="1655064"/>
            <a:ext cx="2642616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26B6A"/>
                </a:solidFill>
              </a:rPr>
              <a:t>Conflict, loud noise, crowded spaces, bills, family stress, substance cues, phone calls, relationship issues, or feeling judged.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502920" y="3657600"/>
            <a:ext cx="617220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 w="12700">
            <a:solidFill>
              <a:srgbClr val="D4E8E4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502920" y="3657600"/>
            <a:ext cx="6172200" cy="128016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67512" y="3840480"/>
            <a:ext cx="58430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identify triggers?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67512" y="4169664"/>
            <a:ext cx="5843016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26B6A"/>
                </a:solidFill>
              </a:rPr>
              <a:t>Early awareness helps the client pause, ask for help, choose a coping skill, and reduce the chance of symptoms escalating.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594360" y="5559552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B57"/>
                </a:solidFill>
              </a:rPr>
              <a:t>Teaching point: Triggers do not mean failure. Triggers are information.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60196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5D77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68096"/>
          </a:xfrm>
          <a:prstGeom prst="rect">
            <a:avLst/>
          </a:prstGeom>
          <a:solidFill>
            <a:srgbClr val="173B57"/>
          </a:solidFill>
          <a:ln w="12700">
            <a:solidFill>
              <a:srgbClr val="173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28016"/>
            <a:ext cx="8412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Trigger-to-Symptom Cycle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11480" y="48463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CFE8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Coping skills interrupt the cycle before symptoms become unsafe or overwhelming</a:t>
            </a:r>
            <a:endParaRPr lang="en-US" sz="880" dirty="0"/>
          </a:p>
        </p:txBody>
      </p:sp>
      <p:pic>
        <p:nvPicPr>
          <p:cNvPr id="5" name="Image 0" descr="/mnt/data/79548203ab.png">    </p:cNvPr>
          <p:cNvPicPr>
            <a:picLocks noChangeAspect="1"/>
          </p:cNvPicPr>
          <p:nvPr/>
        </p:nvPicPr>
        <p:blipFill>
          <a:blip r:embed="rId1"/>
          <a:srcRect l="18376" r="18376" t="0" b="0"/>
          <a:stretch/>
        </p:blipFill>
        <p:spPr>
          <a:xfrm>
            <a:off x="502920" y="1005840"/>
            <a:ext cx="5074920" cy="53492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897880" y="1124712"/>
            <a:ext cx="502920" cy="50292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97880" y="1243584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537960" y="1106424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B57"/>
                </a:solidFill>
              </a:rPr>
              <a:t>Trigger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537960" y="1426464"/>
            <a:ext cx="4800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B6A"/>
                </a:solidFill>
              </a:rPr>
              <a:t>Something happens inside or outside the person.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5897880" y="2359152"/>
            <a:ext cx="502920" cy="50292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897880" y="2478024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537960" y="2340864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B57"/>
                </a:solidFill>
              </a:rPr>
              <a:t>Body + thoughts react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537960" y="2660904"/>
            <a:ext cx="4800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B6A"/>
                </a:solidFill>
              </a:rPr>
              <a:t>Heart races, stomach tightens, thoughts speed up, cravings increase.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5897880" y="3593592"/>
            <a:ext cx="502920" cy="5029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897880" y="3712464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537960" y="3575304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B57"/>
                </a:solidFill>
              </a:rPr>
              <a:t>Coping intervention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6537960" y="3895344"/>
            <a:ext cx="4800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B6A"/>
                </a:solidFill>
              </a:rPr>
              <a:t>Pause, breathe, ground, talk with staff, journal, move safely, request PRN if ordered.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5897880" y="4828032"/>
            <a:ext cx="502920" cy="50292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897880" y="4946904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537960" y="4809744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B57"/>
                </a:solidFill>
              </a:rPr>
              <a:t>Result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6537960" y="5129784"/>
            <a:ext cx="4800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B6A"/>
                </a:solidFill>
              </a:rPr>
              <a:t>The body settles, thinking becomes clearer, and choices feel more manageable.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60196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5D77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68096"/>
          </a:xfrm>
          <a:prstGeom prst="rect">
            <a:avLst/>
          </a:prstGeom>
          <a:solidFill>
            <a:srgbClr val="173B57"/>
          </a:solidFill>
          <a:ln w="12700">
            <a:solidFill>
              <a:srgbClr val="173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28016"/>
            <a:ext cx="8412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Coping Intervention Toolbox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11480" y="48463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CFE8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Clients can try more than one skill and repeat the skills that work</a:t>
            </a:r>
            <a:endParaRPr lang="en-US" sz="880" dirty="0"/>
          </a:p>
        </p:txBody>
      </p:sp>
      <p:pic>
        <p:nvPicPr>
          <p:cNvPr id="5" name="Image 0" descr="/mnt/data/c92d9fba0f.png">    </p:cNvPr>
          <p:cNvPicPr>
            <a:picLocks noChangeAspect="1"/>
          </p:cNvPicPr>
          <p:nvPr/>
        </p:nvPicPr>
        <p:blipFill>
          <a:blip r:embed="rId1"/>
          <a:srcRect l="17529" r="17529" t="0" b="0"/>
          <a:stretch/>
        </p:blipFill>
        <p:spPr>
          <a:xfrm>
            <a:off x="502920" y="1051560"/>
            <a:ext cx="5166360" cy="53035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989320" y="1143000"/>
            <a:ext cx="2514600" cy="868680"/>
          </a:xfrm>
          <a:prstGeom prst="roundRect">
            <a:avLst>
              <a:gd name="adj" fmla="val 6316"/>
            </a:avLst>
          </a:prstGeom>
          <a:solidFill>
            <a:srgbClr val="EFF9F7"/>
          </a:solidFill>
          <a:ln w="12700">
            <a:solidFill>
              <a:srgbClr val="BDE3D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126480" y="1252728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3B57"/>
                </a:solidFill>
              </a:rPr>
              <a:t>Deep breathing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6126480" y="1499616"/>
            <a:ext cx="2240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dirty="0">
                <a:solidFill>
                  <a:srgbClr val="526B6A"/>
                </a:solidFill>
              </a:rPr>
              <a:t>Slows the body and supports calmer choices.</a:t>
            </a:r>
            <a:endParaRPr lang="en-US" sz="870" dirty="0"/>
          </a:p>
        </p:txBody>
      </p:sp>
      <p:sp>
        <p:nvSpPr>
          <p:cNvPr id="9" name="Shape 6"/>
          <p:cNvSpPr/>
          <p:nvPr/>
        </p:nvSpPr>
        <p:spPr>
          <a:xfrm>
            <a:off x="8778240" y="1143000"/>
            <a:ext cx="2514600" cy="868680"/>
          </a:xfrm>
          <a:prstGeom prst="roundRect">
            <a:avLst>
              <a:gd name="adj" fmla="val 6316"/>
            </a:avLst>
          </a:prstGeom>
          <a:solidFill>
            <a:srgbClr val="FFF7EC"/>
          </a:solidFill>
          <a:ln w="12700">
            <a:solidFill>
              <a:srgbClr val="F2D1A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915400" y="1252728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3B57"/>
                </a:solidFill>
              </a:rPr>
              <a:t>Grounding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8915400" y="1499616"/>
            <a:ext cx="2240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dirty="0">
                <a:solidFill>
                  <a:srgbClr val="526B6A"/>
                </a:solidFill>
              </a:rPr>
              <a:t>Brings attention back to the present moment.</a:t>
            </a:r>
            <a:endParaRPr lang="en-US" sz="870" dirty="0"/>
          </a:p>
        </p:txBody>
      </p:sp>
      <p:sp>
        <p:nvSpPr>
          <p:cNvPr id="12" name="Shape 9"/>
          <p:cNvSpPr/>
          <p:nvPr/>
        </p:nvSpPr>
        <p:spPr>
          <a:xfrm>
            <a:off x="5989320" y="2313432"/>
            <a:ext cx="2514600" cy="868680"/>
          </a:xfrm>
          <a:prstGeom prst="roundRect">
            <a:avLst>
              <a:gd name="adj" fmla="val 6316"/>
            </a:avLst>
          </a:prstGeom>
          <a:solidFill>
            <a:srgbClr val="EFF9F7"/>
          </a:solidFill>
          <a:ln w="12700">
            <a:solidFill>
              <a:srgbClr val="BDE3D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126480" y="2423160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3B57"/>
                </a:solidFill>
              </a:rPr>
              <a:t>Talking with staff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6126480" y="2670048"/>
            <a:ext cx="2240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dirty="0">
                <a:solidFill>
                  <a:srgbClr val="526B6A"/>
                </a:solidFill>
              </a:rPr>
              <a:t>Adds support before symptoms escalate.</a:t>
            </a:r>
            <a:endParaRPr lang="en-US" sz="870" dirty="0"/>
          </a:p>
        </p:txBody>
      </p:sp>
      <p:sp>
        <p:nvSpPr>
          <p:cNvPr id="15" name="Shape 12"/>
          <p:cNvSpPr/>
          <p:nvPr/>
        </p:nvSpPr>
        <p:spPr>
          <a:xfrm>
            <a:off x="8778240" y="2313432"/>
            <a:ext cx="2514600" cy="868680"/>
          </a:xfrm>
          <a:prstGeom prst="roundRect">
            <a:avLst>
              <a:gd name="adj" fmla="val 6316"/>
            </a:avLst>
          </a:prstGeom>
          <a:solidFill>
            <a:srgbClr val="FFF7EC"/>
          </a:solidFill>
          <a:ln w="12700">
            <a:solidFill>
              <a:srgbClr val="F2D1A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915400" y="2423160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3B57"/>
                </a:solidFill>
              </a:rPr>
              <a:t>Journaling or art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8915400" y="2670048"/>
            <a:ext cx="2240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dirty="0">
                <a:solidFill>
                  <a:srgbClr val="526B6A"/>
                </a:solidFill>
              </a:rPr>
              <a:t>Helps name thoughts, feelings, and triggers.</a:t>
            </a:r>
            <a:endParaRPr lang="en-US" sz="870" dirty="0"/>
          </a:p>
        </p:txBody>
      </p:sp>
      <p:sp>
        <p:nvSpPr>
          <p:cNvPr id="18" name="Shape 15"/>
          <p:cNvSpPr/>
          <p:nvPr/>
        </p:nvSpPr>
        <p:spPr>
          <a:xfrm>
            <a:off x="5989320" y="3483864"/>
            <a:ext cx="2514600" cy="868680"/>
          </a:xfrm>
          <a:prstGeom prst="roundRect">
            <a:avLst>
              <a:gd name="adj" fmla="val 6316"/>
            </a:avLst>
          </a:prstGeom>
          <a:solidFill>
            <a:srgbClr val="EFF9F7"/>
          </a:solidFill>
          <a:ln w="12700">
            <a:solidFill>
              <a:srgbClr val="BDE3D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126480" y="3593592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3B57"/>
                </a:solidFill>
              </a:rPr>
              <a:t>Safe movement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6126480" y="3840480"/>
            <a:ext cx="2240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dirty="0">
                <a:solidFill>
                  <a:srgbClr val="526B6A"/>
                </a:solidFill>
              </a:rPr>
              <a:t>Uses energy and reduces restlessness.</a:t>
            </a:r>
            <a:endParaRPr lang="en-US" sz="870" dirty="0"/>
          </a:p>
        </p:txBody>
      </p:sp>
      <p:sp>
        <p:nvSpPr>
          <p:cNvPr id="21" name="Shape 18"/>
          <p:cNvSpPr/>
          <p:nvPr/>
        </p:nvSpPr>
        <p:spPr>
          <a:xfrm>
            <a:off x="8778240" y="3483864"/>
            <a:ext cx="2514600" cy="868680"/>
          </a:xfrm>
          <a:prstGeom prst="roundRect">
            <a:avLst>
              <a:gd name="adj" fmla="val 6316"/>
            </a:avLst>
          </a:prstGeom>
          <a:solidFill>
            <a:srgbClr val="FFF7EC"/>
          </a:solidFill>
          <a:ln w="12700">
            <a:solidFill>
              <a:srgbClr val="F2D1A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915400" y="3593592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3B57"/>
                </a:solidFill>
              </a:rPr>
              <a:t>Hydration + nutrition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8915400" y="3840480"/>
            <a:ext cx="2240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dirty="0">
                <a:solidFill>
                  <a:srgbClr val="526B6A"/>
                </a:solidFill>
              </a:rPr>
              <a:t>Supports basic body needs during stress.</a:t>
            </a:r>
            <a:endParaRPr lang="en-US" sz="870" dirty="0"/>
          </a:p>
        </p:txBody>
      </p:sp>
      <p:sp>
        <p:nvSpPr>
          <p:cNvPr id="24" name="Shape 21"/>
          <p:cNvSpPr/>
          <p:nvPr/>
        </p:nvSpPr>
        <p:spPr>
          <a:xfrm>
            <a:off x="5989320" y="4654296"/>
            <a:ext cx="2514600" cy="868680"/>
          </a:xfrm>
          <a:prstGeom prst="roundRect">
            <a:avLst>
              <a:gd name="adj" fmla="val 6316"/>
            </a:avLst>
          </a:prstGeom>
          <a:solidFill>
            <a:srgbClr val="EFF9F7"/>
          </a:solidFill>
          <a:ln w="12700">
            <a:solidFill>
              <a:srgbClr val="BDE3DD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126480" y="4764024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3B57"/>
                </a:solidFill>
              </a:rPr>
              <a:t>Rest or quiet time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6126480" y="5010912"/>
            <a:ext cx="2240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dirty="0">
                <a:solidFill>
                  <a:srgbClr val="526B6A"/>
                </a:solidFill>
              </a:rPr>
              <a:t>Reduces stimulation and supports recovery.</a:t>
            </a:r>
            <a:endParaRPr lang="en-US" sz="8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60196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5D77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68096"/>
          </a:xfrm>
          <a:prstGeom prst="rect">
            <a:avLst/>
          </a:prstGeom>
          <a:solidFill>
            <a:srgbClr val="173B57"/>
          </a:solidFill>
          <a:ln w="12700">
            <a:solidFill>
              <a:srgbClr val="173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28016"/>
            <a:ext cx="8412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Match the Symptom to an Intervention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11480" y="48463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CFE8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coping skills based on what the body and mind are doing</a:t>
            </a:r>
            <a:endParaRPr lang="en-US" sz="88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3108960" cy="475488"/>
          </a:xfrm>
          <a:prstGeom prst="roundRect">
            <a:avLst>
              <a:gd name="adj" fmla="val 7692"/>
            </a:avLst>
          </a:prstGeom>
          <a:solidFill>
            <a:srgbClr val="0E7C7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1280160"/>
            <a:ext cx="29260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When the client notices...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657600" y="1143000"/>
            <a:ext cx="3611880" cy="475488"/>
          </a:xfrm>
          <a:prstGeom prst="roundRect">
            <a:avLst>
              <a:gd name="adj" fmla="val 7692"/>
            </a:avLst>
          </a:prstGeom>
          <a:solidFill>
            <a:srgbClr val="5DAE6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749040" y="1280160"/>
            <a:ext cx="3429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Try this intervention...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315200" y="1143000"/>
            <a:ext cx="4206240" cy="475488"/>
          </a:xfrm>
          <a:prstGeom prst="roundRect">
            <a:avLst>
              <a:gd name="adj" fmla="val 7692"/>
            </a:avLst>
          </a:prstGeom>
          <a:solidFill>
            <a:srgbClr val="6E5FA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406640" y="1280160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RN teaching language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02920" y="1709928"/>
            <a:ext cx="3108960" cy="77724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3E9E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2648" y="1810512"/>
            <a:ext cx="28895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173B57"/>
                </a:solidFill>
              </a:rPr>
              <a:t>High anxiety or panic feelings</a:t>
            </a:r>
            <a:endParaRPr lang="en-US" sz="960" dirty="0"/>
          </a:p>
        </p:txBody>
      </p:sp>
      <p:sp>
        <p:nvSpPr>
          <p:cNvPr id="13" name="Shape 11"/>
          <p:cNvSpPr/>
          <p:nvPr/>
        </p:nvSpPr>
        <p:spPr>
          <a:xfrm>
            <a:off x="3657600" y="1709928"/>
            <a:ext cx="3611880" cy="77724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3E9E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767328" y="1810512"/>
            <a:ext cx="33924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26B6A"/>
                </a:solidFill>
              </a:rPr>
              <a:t>Deep breathing + grounding</a:t>
            </a:r>
            <a:endParaRPr lang="en-US" sz="960" dirty="0"/>
          </a:p>
        </p:txBody>
      </p:sp>
      <p:sp>
        <p:nvSpPr>
          <p:cNvPr id="15" name="Shape 13"/>
          <p:cNvSpPr/>
          <p:nvPr/>
        </p:nvSpPr>
        <p:spPr>
          <a:xfrm>
            <a:off x="7315200" y="1709928"/>
            <a:ext cx="4206240" cy="77724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3E9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24928" y="1810512"/>
            <a:ext cx="39867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26B6A"/>
                </a:solidFill>
              </a:rPr>
              <a:t>“Slow the body first, then choose the next safe step.”</a:t>
            </a:r>
            <a:endParaRPr lang="en-US" sz="960" dirty="0"/>
          </a:p>
        </p:txBody>
      </p:sp>
      <p:sp>
        <p:nvSpPr>
          <p:cNvPr id="17" name="Shape 15"/>
          <p:cNvSpPr/>
          <p:nvPr/>
        </p:nvSpPr>
        <p:spPr>
          <a:xfrm>
            <a:off x="502920" y="2587752"/>
            <a:ext cx="3108960" cy="777240"/>
          </a:xfrm>
          <a:prstGeom prst="roundRect">
            <a:avLst>
              <a:gd name="adj" fmla="val 4118"/>
            </a:avLst>
          </a:prstGeom>
          <a:solidFill>
            <a:srgbClr val="F0F8F7"/>
          </a:solidFill>
          <a:ln w="12700">
            <a:solidFill>
              <a:srgbClr val="D3E9E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2648" y="2688336"/>
            <a:ext cx="28895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173B57"/>
                </a:solidFill>
              </a:rPr>
              <a:t>Anger, irritation, restlessness</a:t>
            </a:r>
            <a:endParaRPr lang="en-US" sz="960" dirty="0"/>
          </a:p>
        </p:txBody>
      </p:sp>
      <p:sp>
        <p:nvSpPr>
          <p:cNvPr id="19" name="Shape 17"/>
          <p:cNvSpPr/>
          <p:nvPr/>
        </p:nvSpPr>
        <p:spPr>
          <a:xfrm>
            <a:off x="3657600" y="2587752"/>
            <a:ext cx="3611880" cy="777240"/>
          </a:xfrm>
          <a:prstGeom prst="roundRect">
            <a:avLst>
              <a:gd name="adj" fmla="val 4118"/>
            </a:avLst>
          </a:prstGeom>
          <a:solidFill>
            <a:srgbClr val="F0F8F7"/>
          </a:solidFill>
          <a:ln w="12700">
            <a:solidFill>
              <a:srgbClr val="D3E9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67328" y="2688336"/>
            <a:ext cx="33924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26B6A"/>
                </a:solidFill>
              </a:rPr>
              <a:t>Take space, walk appropriately, reduce stimulation</a:t>
            </a:r>
            <a:endParaRPr lang="en-US" sz="960" dirty="0"/>
          </a:p>
        </p:txBody>
      </p:sp>
      <p:sp>
        <p:nvSpPr>
          <p:cNvPr id="21" name="Shape 19"/>
          <p:cNvSpPr/>
          <p:nvPr/>
        </p:nvSpPr>
        <p:spPr>
          <a:xfrm>
            <a:off x="7315200" y="2587752"/>
            <a:ext cx="4206240" cy="777240"/>
          </a:xfrm>
          <a:prstGeom prst="roundRect">
            <a:avLst>
              <a:gd name="adj" fmla="val 4118"/>
            </a:avLst>
          </a:prstGeom>
          <a:solidFill>
            <a:srgbClr val="F0F8F7"/>
          </a:solidFill>
          <a:ln w="12700">
            <a:solidFill>
              <a:srgbClr val="D3E9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24928" y="2688336"/>
            <a:ext cx="39867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26B6A"/>
                </a:solidFill>
              </a:rPr>
              <a:t>“Pause before reacting. Ask staff for support early.”</a:t>
            </a:r>
            <a:endParaRPr lang="en-US" sz="960" dirty="0"/>
          </a:p>
        </p:txBody>
      </p:sp>
      <p:sp>
        <p:nvSpPr>
          <p:cNvPr id="23" name="Shape 21"/>
          <p:cNvSpPr/>
          <p:nvPr/>
        </p:nvSpPr>
        <p:spPr>
          <a:xfrm>
            <a:off x="502920" y="3465576"/>
            <a:ext cx="3108960" cy="77724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3E9E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12648" y="3566160"/>
            <a:ext cx="28895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173B57"/>
                </a:solidFill>
              </a:rPr>
              <a:t>Cravings or withdrawal discomfort</a:t>
            </a:r>
            <a:endParaRPr lang="en-US" sz="960" dirty="0"/>
          </a:p>
        </p:txBody>
      </p:sp>
      <p:sp>
        <p:nvSpPr>
          <p:cNvPr id="25" name="Shape 23"/>
          <p:cNvSpPr/>
          <p:nvPr/>
        </p:nvSpPr>
        <p:spPr>
          <a:xfrm>
            <a:off x="3657600" y="3465576"/>
            <a:ext cx="3611880" cy="77724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3E9E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767328" y="3566160"/>
            <a:ext cx="33924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26B6A"/>
                </a:solidFill>
              </a:rPr>
              <a:t>Hydrate, snack, distraction, talk with staff, PRN if ordered</a:t>
            </a:r>
            <a:endParaRPr lang="en-US" sz="960" dirty="0"/>
          </a:p>
        </p:txBody>
      </p:sp>
      <p:sp>
        <p:nvSpPr>
          <p:cNvPr id="27" name="Shape 25"/>
          <p:cNvSpPr/>
          <p:nvPr/>
        </p:nvSpPr>
        <p:spPr>
          <a:xfrm>
            <a:off x="7315200" y="3465576"/>
            <a:ext cx="4206240" cy="77724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3E9E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424928" y="3566160"/>
            <a:ext cx="39867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26B6A"/>
                </a:solidFill>
              </a:rPr>
              <a:t>“Cravings rise and fall. Report worsening symptoms.”</a:t>
            </a:r>
            <a:endParaRPr lang="en-US" sz="960" dirty="0"/>
          </a:p>
        </p:txBody>
      </p:sp>
      <p:sp>
        <p:nvSpPr>
          <p:cNvPr id="29" name="Shape 27"/>
          <p:cNvSpPr/>
          <p:nvPr/>
        </p:nvSpPr>
        <p:spPr>
          <a:xfrm>
            <a:off x="502920" y="4343400"/>
            <a:ext cx="3108960" cy="777240"/>
          </a:xfrm>
          <a:prstGeom prst="roundRect">
            <a:avLst>
              <a:gd name="adj" fmla="val 4118"/>
            </a:avLst>
          </a:prstGeom>
          <a:solidFill>
            <a:srgbClr val="F0F8F7"/>
          </a:solidFill>
          <a:ln w="12700">
            <a:solidFill>
              <a:srgbClr val="D3E9E7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2648" y="4443984"/>
            <a:ext cx="28895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173B57"/>
                </a:solidFill>
              </a:rPr>
              <a:t>Depression or isolation</a:t>
            </a:r>
            <a:endParaRPr lang="en-US" sz="960" dirty="0"/>
          </a:p>
        </p:txBody>
      </p:sp>
      <p:sp>
        <p:nvSpPr>
          <p:cNvPr id="31" name="Shape 29"/>
          <p:cNvSpPr/>
          <p:nvPr/>
        </p:nvSpPr>
        <p:spPr>
          <a:xfrm>
            <a:off x="3657600" y="4343400"/>
            <a:ext cx="3611880" cy="777240"/>
          </a:xfrm>
          <a:prstGeom prst="roundRect">
            <a:avLst>
              <a:gd name="adj" fmla="val 4118"/>
            </a:avLst>
          </a:prstGeom>
          <a:solidFill>
            <a:srgbClr val="F0F8F7"/>
          </a:solidFill>
          <a:ln w="12700">
            <a:solidFill>
              <a:srgbClr val="D3E9E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767328" y="4443984"/>
            <a:ext cx="33924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26B6A"/>
                </a:solidFill>
              </a:rPr>
              <a:t>Small goal, hygiene, group, talk with staff</a:t>
            </a:r>
            <a:endParaRPr lang="en-US" sz="960" dirty="0"/>
          </a:p>
        </p:txBody>
      </p:sp>
      <p:sp>
        <p:nvSpPr>
          <p:cNvPr id="33" name="Shape 31"/>
          <p:cNvSpPr/>
          <p:nvPr/>
        </p:nvSpPr>
        <p:spPr>
          <a:xfrm>
            <a:off x="7315200" y="4343400"/>
            <a:ext cx="4206240" cy="777240"/>
          </a:xfrm>
          <a:prstGeom prst="roundRect">
            <a:avLst>
              <a:gd name="adj" fmla="val 4118"/>
            </a:avLst>
          </a:prstGeom>
          <a:solidFill>
            <a:srgbClr val="F0F8F7"/>
          </a:solidFill>
          <a:ln w="12700">
            <a:solidFill>
              <a:srgbClr val="D3E9E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424928" y="4443984"/>
            <a:ext cx="39867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26B6A"/>
                </a:solidFill>
              </a:rPr>
              <a:t>“One small action can help restart the day.”</a:t>
            </a:r>
            <a:endParaRPr lang="en-US" sz="960" dirty="0"/>
          </a:p>
        </p:txBody>
      </p:sp>
      <p:sp>
        <p:nvSpPr>
          <p:cNvPr id="35" name="Shape 33"/>
          <p:cNvSpPr/>
          <p:nvPr/>
        </p:nvSpPr>
        <p:spPr>
          <a:xfrm>
            <a:off x="502920" y="5221224"/>
            <a:ext cx="3108960" cy="77724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3E9E7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12648" y="5321808"/>
            <a:ext cx="28895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173B57"/>
                </a:solidFill>
              </a:rPr>
              <a:t>AH/VH, paranoia, or racing thoughts</a:t>
            </a:r>
            <a:endParaRPr lang="en-US" sz="960" dirty="0"/>
          </a:p>
        </p:txBody>
      </p:sp>
      <p:sp>
        <p:nvSpPr>
          <p:cNvPr id="37" name="Shape 35"/>
          <p:cNvSpPr/>
          <p:nvPr/>
        </p:nvSpPr>
        <p:spPr>
          <a:xfrm>
            <a:off x="3657600" y="5221224"/>
            <a:ext cx="3611880" cy="77724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3E9E7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767328" y="5321808"/>
            <a:ext cx="33924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26B6A"/>
                </a:solidFill>
              </a:rPr>
              <a:t>Stay visible, grounding, low stimulation, medication support</a:t>
            </a:r>
            <a:endParaRPr lang="en-US" sz="960" dirty="0"/>
          </a:p>
        </p:txBody>
      </p:sp>
      <p:sp>
        <p:nvSpPr>
          <p:cNvPr id="39" name="Shape 37"/>
          <p:cNvSpPr/>
          <p:nvPr/>
        </p:nvSpPr>
        <p:spPr>
          <a:xfrm>
            <a:off x="7315200" y="5221224"/>
            <a:ext cx="4206240" cy="77724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3E9E7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424928" y="5321808"/>
            <a:ext cx="39867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26B6A"/>
                </a:solidFill>
              </a:rPr>
              <a:t>“Report unsafe thoughts or worsening symptoms immediately.”</a:t>
            </a:r>
            <a:endParaRPr lang="en-US" sz="960" dirty="0"/>
          </a:p>
        </p:txBody>
      </p:sp>
      <p:sp>
        <p:nvSpPr>
          <p:cNvPr id="41" name="Shape 39"/>
          <p:cNvSpPr/>
          <p:nvPr/>
        </p:nvSpPr>
        <p:spPr>
          <a:xfrm>
            <a:off x="594360" y="5897880"/>
            <a:ext cx="10972800" cy="384048"/>
          </a:xfrm>
          <a:prstGeom prst="roundRect">
            <a:avLst>
              <a:gd name="adj" fmla="val 16667"/>
            </a:avLst>
          </a:prstGeom>
          <a:solidFill>
            <a:srgbClr val="DDF3EF"/>
          </a:solidFill>
          <a:ln w="12700">
            <a:solidFill>
              <a:srgbClr val="BEE2DE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77240" y="5989320"/>
            <a:ext cx="10607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73B57"/>
                </a:solidFill>
              </a:rPr>
              <a:t>Facilitator reminder: Ask “What is one skill you can use before symptoms get to a 10/10?”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60196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5D77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68096"/>
          </a:xfrm>
          <a:prstGeom prst="rect">
            <a:avLst/>
          </a:prstGeom>
          <a:solidFill>
            <a:srgbClr val="173B57"/>
          </a:solidFill>
          <a:ln w="12700">
            <a:solidFill>
              <a:srgbClr val="173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28016"/>
            <a:ext cx="8412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 a Personal Coping Plan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11480" y="48463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CFE8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simple worksheet activity to turn group education into a practical plan</a:t>
            </a:r>
            <a:endParaRPr lang="en-US" sz="880" dirty="0"/>
          </a:p>
        </p:txBody>
      </p:sp>
      <p:pic>
        <p:nvPicPr>
          <p:cNvPr id="5" name="Image 0" descr="/mnt/data/dc1c7f3e37.png">    </p:cNvPr>
          <p:cNvPicPr>
            <a:picLocks noChangeAspect="1"/>
          </p:cNvPicPr>
          <p:nvPr/>
        </p:nvPicPr>
        <p:blipFill>
          <a:blip r:embed="rId1"/>
          <a:srcRect l="17246" r="17246" t="0" b="0"/>
          <a:stretch/>
        </p:blipFill>
        <p:spPr>
          <a:xfrm>
            <a:off x="502920" y="1051560"/>
            <a:ext cx="5166360" cy="52578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989320" y="1143000"/>
            <a:ext cx="5440680" cy="96012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D4E8E4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989320" y="1143000"/>
            <a:ext cx="5440680" cy="128016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153912" y="1325880"/>
            <a:ext cx="5111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Step 1: Identify a trigger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153912" y="1655064"/>
            <a:ext cx="51114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26B6A"/>
                </a:solidFill>
              </a:rPr>
              <a:t>“What tends to make symptoms, cravings, or unsafe thoughts worse?”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5989320" y="2331720"/>
            <a:ext cx="5440680" cy="96012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D4E8E4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5989320" y="2331720"/>
            <a:ext cx="5440680" cy="128016"/>
          </a:xfrm>
          <a:prstGeom prst="rect">
            <a:avLst/>
          </a:prstGeom>
          <a:solidFill>
            <a:srgbClr val="5DAE6A"/>
          </a:solidFill>
          <a:ln w="12700">
            <a:solidFill>
              <a:srgbClr val="5DAE6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153912" y="2514600"/>
            <a:ext cx="5111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Step 2: Name a warning sign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153912" y="2843784"/>
            <a:ext cx="51114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26B6A"/>
                </a:solidFill>
              </a:rPr>
              <a:t>“How does the body or behavior show that stress is building?”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5989320" y="3520440"/>
            <a:ext cx="5440680" cy="96012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D4E8E4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5989320" y="3520440"/>
            <a:ext cx="5440680" cy="128016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153912" y="3703320"/>
            <a:ext cx="5111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Step 3: Pick one coping skill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153912" y="4032504"/>
            <a:ext cx="51114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26B6A"/>
                </a:solidFill>
              </a:rPr>
              <a:t>“What is one safe action that can be used on the unit today?”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5989320" y="4709160"/>
            <a:ext cx="5440680" cy="96012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D4E8E4"/>
            </a:solidFill>
            <a:prstDash val="solid"/>
          </a:ln>
          <a:effectLst>
            <a:outerShdw sx="100000" sy="100000" kx="0" ky="0" algn="bl" rotWithShape="0" blurRad="19050" dist="12700" dir="2700000">
              <a:srgbClr val="000000">
                <a:alpha val="1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5989320" y="4709160"/>
            <a:ext cx="5440680" cy="128016"/>
          </a:xfrm>
          <a:prstGeom prst="rect">
            <a:avLst/>
          </a:prstGeom>
          <a:solidFill>
            <a:srgbClr val="6E5FA8"/>
          </a:solidFill>
          <a:ln w="12700">
            <a:solidFill>
              <a:srgbClr val="6E5FA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153912" y="4892040"/>
            <a:ext cx="5111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Step 4: Ask for support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153912" y="5221224"/>
            <a:ext cx="51114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26B6A"/>
                </a:solidFill>
              </a:rPr>
              <a:t>“Who can the client tell before symptoms become unsafe or overwhelming?”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60196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5D77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1c1d6db2fd.png">    </p:cNvPr>
          <p:cNvPicPr>
            <a:picLocks noChangeAspect="1"/>
          </p:cNvPicPr>
          <p:nvPr/>
        </p:nvPicPr>
        <p:blipFill>
          <a:blip r:embed="rId1"/>
          <a:srcRect l="0" r="0"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F45">
              <a:alpha val="62000"/>
            </a:srgbClr>
          </a:solidFill>
          <a:ln w="12700">
            <a:solidFill>
              <a:srgbClr val="0B2F45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685800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Close the Group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658368" y="138988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DF3EF"/>
                </a:solidFill>
              </a:rPr>
              <a:t>Three takeaways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713232" y="1828800"/>
            <a:ext cx="347472" cy="347472"/>
          </a:xfrm>
          <a:prstGeom prst="ellipse">
            <a:avLst/>
          </a:prstGeom>
          <a:solidFill>
            <a:srgbClr val="5DAE6A"/>
          </a:solidFill>
          <a:ln w="12700">
            <a:solidFill>
              <a:srgbClr val="5DAE6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13232" y="1911096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234440" y="1828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Triggers are information, not failure.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13232" y="2487168"/>
            <a:ext cx="347472" cy="347472"/>
          </a:xfrm>
          <a:prstGeom prst="ellipse">
            <a:avLst/>
          </a:prstGeom>
          <a:solidFill>
            <a:srgbClr val="5DAE6A"/>
          </a:solidFill>
          <a:ln w="12700">
            <a:solidFill>
              <a:srgbClr val="5DAE6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3232" y="2569464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1234440" y="2487168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Coping skills work best when practiced early.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13232" y="3145536"/>
            <a:ext cx="347472" cy="347472"/>
          </a:xfrm>
          <a:prstGeom prst="ellipse">
            <a:avLst/>
          </a:prstGeom>
          <a:solidFill>
            <a:srgbClr val="5DAE6A"/>
          </a:solidFill>
          <a:ln w="12700">
            <a:solidFill>
              <a:srgbClr val="5DAE6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13232" y="3227832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1234440" y="3145536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Ask for help before symptoms feel unsafe.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58368" y="4251960"/>
            <a:ext cx="5303520" cy="1097280"/>
          </a:xfrm>
          <a:prstGeom prst="roundRect">
            <a:avLst>
              <a:gd name="adj" fmla="val 6667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68680" y="440740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3B57"/>
                </a:solidFill>
              </a:rPr>
              <a:t>Safety reminder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868680" y="4681728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26B6A"/>
                </a:solidFill>
              </a:rPr>
              <a:t>Notify staff immediately for SI/HI, AH/VH, command hallucinations, cravings, withdrawal symptoms, medication side effects, or feeling unable to stay safe.</a:t>
            </a:r>
            <a:endParaRPr lang="en-US" sz="1020" dirty="0"/>
          </a:p>
        </p:txBody>
      </p:sp>
      <p:sp>
        <p:nvSpPr>
          <p:cNvPr id="18" name="Shape 15"/>
          <p:cNvSpPr/>
          <p:nvPr/>
        </p:nvSpPr>
        <p:spPr>
          <a:xfrm>
            <a:off x="8275320" y="5440680"/>
            <a:ext cx="3063240" cy="658368"/>
          </a:xfrm>
          <a:prstGeom prst="roundRect">
            <a:avLst>
              <a:gd name="adj" fmla="val 13889"/>
            </a:avLst>
          </a:prstGeom>
          <a:solidFill>
            <a:srgbClr val="D85C5C"/>
          </a:solidFill>
          <a:ln w="12700">
            <a:solidFill>
              <a:srgbClr val="D85C5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458200" y="5650992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Call or text 988 if in crisis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60196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5D77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Microsoft Copilot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Identifying Triggers and Coping Interventions</dc:title>
  <dc:subject>Mental health group teaching: identifying triggers and coping interventions</dc:subject>
  <dc:creator>Microsoft Copilot</dc:creator>
  <cp:lastModifiedBy>Microsoft Copilot</cp:lastModifiedBy>
  <cp:revision>1</cp:revision>
  <dcterms:created xsi:type="dcterms:W3CDTF">2026-08-04T17:37:34Z</dcterms:created>
  <dcterms:modified xsi:type="dcterms:W3CDTF">2026-08-04T17:37:34Z</dcterms:modified>
</cp:coreProperties>
</file>